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Poppins"/>
      <p:regular r:id="rId25"/>
      <p:bold r:id="rId26"/>
      <p:italic r:id="rId27"/>
      <p:boldItalic r:id="rId28"/>
    </p:embeddedFont>
    <p:embeddedFont>
      <p:font typeface="Poppins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Medium-italic.fntdata"/><Relationship Id="rId30" Type="http://schemas.openxmlformats.org/officeDocument/2006/relationships/font" Target="fonts/Poppins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Poppins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4aedd6645_2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4aedd6645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4aedd6645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4aedd6645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b4aedd6645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b4aedd6645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b4aedd6645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b4aedd6645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4aedd6645_1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4aedd6645_1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4aedd6645_1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b4aedd6645_1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4aedd664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4aedd664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4aedd6645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b4aedd6645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4a03b1e3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b4a03b1e3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4a03b1e3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4a03b1e3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4a03b1e3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4a03b1e3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4aedd6645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b4aedd6645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b4aedd6645_2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b4aedd6645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4aedd6645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4aedd6645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0.png"/><Relationship Id="rId9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22.png"/><Relationship Id="rId7" Type="http://schemas.openxmlformats.org/officeDocument/2006/relationships/image" Target="../media/image17.png"/><Relationship Id="rId8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8.jpg"/><Relationship Id="rId11" Type="http://schemas.openxmlformats.org/officeDocument/2006/relationships/image" Target="../media/image6.jpg"/><Relationship Id="rId10" Type="http://schemas.openxmlformats.org/officeDocument/2006/relationships/image" Target="../media/image3.jpg"/><Relationship Id="rId9" Type="http://schemas.openxmlformats.org/officeDocument/2006/relationships/image" Target="../media/image24.jpg"/><Relationship Id="rId5" Type="http://schemas.openxmlformats.org/officeDocument/2006/relationships/image" Target="../media/image2.jpg"/><Relationship Id="rId6" Type="http://schemas.openxmlformats.org/officeDocument/2006/relationships/image" Target="../media/image1.jpg"/><Relationship Id="rId7" Type="http://schemas.openxmlformats.org/officeDocument/2006/relationships/image" Target="../media/image4.jp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76650"/>
            <a:ext cx="8520600" cy="636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FlipFit Application </a:t>
            </a:r>
            <a:r>
              <a:rPr b="1" lang="en" sz="3200"/>
              <a:t>Gym Management System</a:t>
            </a:r>
            <a:endParaRPr b="1" sz="3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296400"/>
            <a:ext cx="8520600" cy="5529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50"/>
              <a:t>Group-D</a:t>
            </a:r>
            <a:endParaRPr b="1" sz="28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/>
          <p:nvPr/>
        </p:nvSpPr>
        <p:spPr>
          <a:xfrm>
            <a:off x="520775" y="861575"/>
            <a:ext cx="1411800" cy="424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2496350" y="861575"/>
            <a:ext cx="1411800" cy="424200"/>
          </a:xfrm>
          <a:prstGeom prst="rect">
            <a:avLst/>
          </a:prstGeom>
          <a:solidFill>
            <a:srgbClr val="FFDA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4870275" y="871575"/>
            <a:ext cx="1411800" cy="424200"/>
          </a:xfrm>
          <a:prstGeom prst="rect">
            <a:avLst/>
          </a:prstGeom>
          <a:solidFill>
            <a:srgbClr val="FFDA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cxnSp>
        <p:nvCxnSpPr>
          <p:cNvPr id="164" name="Google Shape;164;p22"/>
          <p:cNvCxnSpPr/>
          <p:nvPr/>
        </p:nvCxnSpPr>
        <p:spPr>
          <a:xfrm flipH="1">
            <a:off x="2233988" y="947825"/>
            <a:ext cx="42600" cy="38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2"/>
          <p:cNvCxnSpPr/>
          <p:nvPr/>
        </p:nvCxnSpPr>
        <p:spPr>
          <a:xfrm>
            <a:off x="4336213" y="987575"/>
            <a:ext cx="0" cy="38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936" y="1438175"/>
            <a:ext cx="971475" cy="9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6099" y="1548275"/>
            <a:ext cx="1026575" cy="6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435" y="2551275"/>
            <a:ext cx="1000450" cy="10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9025" y="1501050"/>
            <a:ext cx="914325" cy="9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9749" y="2620662"/>
            <a:ext cx="1688075" cy="103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2157" y="3620300"/>
            <a:ext cx="1688074" cy="12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371175" y="198850"/>
            <a:ext cx="84180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29490"/>
                </a:solidFill>
              </a:rPr>
              <a:t>TECH STACK</a:t>
            </a:r>
            <a:endParaRPr b="1" sz="2500">
              <a:solidFill>
                <a:srgbClr val="929490"/>
              </a:solidFill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686925" y="3360000"/>
            <a:ext cx="1191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Dropwizard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74" name="Google Shape;174;p22"/>
          <p:cNvCxnSpPr/>
          <p:nvPr/>
        </p:nvCxnSpPr>
        <p:spPr>
          <a:xfrm>
            <a:off x="6920588" y="947825"/>
            <a:ext cx="0" cy="38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2"/>
          <p:cNvSpPr/>
          <p:nvPr/>
        </p:nvSpPr>
        <p:spPr>
          <a:xfrm>
            <a:off x="7300950" y="930100"/>
            <a:ext cx="1411800" cy="424200"/>
          </a:xfrm>
          <a:prstGeom prst="rect">
            <a:avLst/>
          </a:prstGeom>
          <a:solidFill>
            <a:srgbClr val="FFDA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43500" y="1589150"/>
            <a:ext cx="1526700" cy="76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7300950" y="2759725"/>
            <a:ext cx="1411800" cy="424200"/>
          </a:xfrm>
          <a:prstGeom prst="rect">
            <a:avLst/>
          </a:prstGeom>
          <a:solidFill>
            <a:srgbClr val="FFDA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Diagrams</a:t>
            </a:r>
            <a:endParaRPr/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49692" y="3436075"/>
            <a:ext cx="914324" cy="91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4387" y="4035370"/>
            <a:ext cx="1244576" cy="31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17846" l="38529" r="12337" t="37110"/>
          <a:stretch/>
        </p:blipFill>
        <p:spPr>
          <a:xfrm>
            <a:off x="1054400" y="1004475"/>
            <a:ext cx="7035197" cy="40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1054350" y="298275"/>
            <a:ext cx="70353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29490"/>
                </a:solidFill>
              </a:rPr>
              <a:t>DEVELOPMENT PROCESS</a:t>
            </a:r>
            <a:endParaRPr b="1" sz="2500">
              <a:solidFill>
                <a:srgbClr val="92949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475" y="-46925"/>
            <a:ext cx="76061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4756150" y="464400"/>
            <a:ext cx="2346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Code Consistency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5084700" y="1385475"/>
            <a:ext cx="2346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Version Control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5237100" y="2276575"/>
            <a:ext cx="2346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Scope &amp; Strategize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5084700" y="3167675"/>
            <a:ext cx="2346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Integration Testing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4693175" y="4088750"/>
            <a:ext cx="2346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Tight Schedule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5"/>
          <p:cNvPicPr preferRelativeResize="0"/>
          <p:nvPr/>
        </p:nvPicPr>
        <p:blipFill rotWithShape="1">
          <a:blip r:embed="rId3">
            <a:alphaModFix/>
          </a:blip>
          <a:srcRect b="19433" l="32192" r="13225" t="35245"/>
          <a:stretch/>
        </p:blipFill>
        <p:spPr>
          <a:xfrm>
            <a:off x="455500" y="488125"/>
            <a:ext cx="8148552" cy="422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6"/>
          <p:cNvPicPr preferRelativeResize="0"/>
          <p:nvPr/>
        </p:nvPicPr>
        <p:blipFill rotWithShape="1">
          <a:blip r:embed="rId3">
            <a:alphaModFix/>
          </a:blip>
          <a:srcRect b="21845" l="31061" r="11912" t="28920"/>
          <a:stretch/>
        </p:blipFill>
        <p:spPr>
          <a:xfrm>
            <a:off x="407975" y="392100"/>
            <a:ext cx="8203377" cy="44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7"/>
          <p:cNvPicPr preferRelativeResize="0"/>
          <p:nvPr/>
        </p:nvPicPr>
        <p:blipFill rotWithShape="1">
          <a:blip r:embed="rId3">
            <a:alphaModFix/>
          </a:blip>
          <a:srcRect b="17930" l="28898" r="4005" t="22142"/>
          <a:stretch/>
        </p:blipFill>
        <p:spPr>
          <a:xfrm>
            <a:off x="-70350" y="0"/>
            <a:ext cx="921436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95994" y="2550180"/>
            <a:ext cx="1098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Anish</a:t>
            </a:r>
            <a:endParaRPr sz="1100"/>
          </a:p>
        </p:txBody>
      </p:sp>
      <p:sp>
        <p:nvSpPr>
          <p:cNvPr id="61" name="Google Shape;61;p14"/>
          <p:cNvSpPr txBox="1"/>
          <p:nvPr/>
        </p:nvSpPr>
        <p:spPr>
          <a:xfrm>
            <a:off x="4879342" y="2378459"/>
            <a:ext cx="111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Arjun</a:t>
            </a:r>
            <a:endParaRPr sz="1100"/>
          </a:p>
        </p:txBody>
      </p:sp>
      <p:sp>
        <p:nvSpPr>
          <p:cNvPr id="62" name="Google Shape;62;p14"/>
          <p:cNvSpPr txBox="1"/>
          <p:nvPr/>
        </p:nvSpPr>
        <p:spPr>
          <a:xfrm>
            <a:off x="167575" y="4591450"/>
            <a:ext cx="116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Koyna</a:t>
            </a:r>
            <a:endParaRPr sz="1100"/>
          </a:p>
        </p:txBody>
      </p:sp>
      <p:sp>
        <p:nvSpPr>
          <p:cNvPr id="63" name="Google Shape;63;p14"/>
          <p:cNvSpPr txBox="1"/>
          <p:nvPr/>
        </p:nvSpPr>
        <p:spPr>
          <a:xfrm>
            <a:off x="2140079" y="4611439"/>
            <a:ext cx="116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Phalashi</a:t>
            </a:r>
            <a:endParaRPr sz="1100"/>
          </a:p>
        </p:txBody>
      </p:sp>
      <p:sp>
        <p:nvSpPr>
          <p:cNvPr id="64" name="Google Shape;64;p14"/>
          <p:cNvSpPr txBox="1"/>
          <p:nvPr/>
        </p:nvSpPr>
        <p:spPr>
          <a:xfrm>
            <a:off x="4037821" y="4603366"/>
            <a:ext cx="116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Aashay</a:t>
            </a:r>
            <a:endParaRPr sz="1100"/>
          </a:p>
        </p:txBody>
      </p:sp>
      <p:sp>
        <p:nvSpPr>
          <p:cNvPr id="65" name="Google Shape;65;p14"/>
          <p:cNvSpPr txBox="1"/>
          <p:nvPr/>
        </p:nvSpPr>
        <p:spPr>
          <a:xfrm>
            <a:off x="5999549" y="4611413"/>
            <a:ext cx="116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Rahul</a:t>
            </a:r>
            <a:endParaRPr sz="1100"/>
          </a:p>
        </p:txBody>
      </p:sp>
      <p:sp>
        <p:nvSpPr>
          <p:cNvPr id="66" name="Google Shape;66;p14"/>
          <p:cNvSpPr txBox="1"/>
          <p:nvPr/>
        </p:nvSpPr>
        <p:spPr>
          <a:xfrm>
            <a:off x="7833300" y="4531966"/>
            <a:ext cx="116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Shivam</a:t>
            </a:r>
            <a:endParaRPr sz="1100"/>
          </a:p>
        </p:txBody>
      </p:sp>
      <p:sp>
        <p:nvSpPr>
          <p:cNvPr id="67" name="Google Shape;67;p14"/>
          <p:cNvSpPr txBox="1"/>
          <p:nvPr/>
        </p:nvSpPr>
        <p:spPr>
          <a:xfrm>
            <a:off x="6852816" y="2478097"/>
            <a:ext cx="111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Janhavi</a:t>
            </a:r>
            <a:endParaRPr sz="1100"/>
          </a:p>
        </p:txBody>
      </p:sp>
      <p:sp>
        <p:nvSpPr>
          <p:cNvPr id="68" name="Google Shape;68;p14"/>
          <p:cNvSpPr txBox="1"/>
          <p:nvPr/>
        </p:nvSpPr>
        <p:spPr>
          <a:xfrm>
            <a:off x="3029114" y="2550177"/>
            <a:ext cx="111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Simran</a:t>
            </a:r>
            <a:endParaRPr sz="1100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8625" y="3000150"/>
            <a:ext cx="1469100" cy="1511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" name="Google Shape;70;p14"/>
          <p:cNvSpPr txBox="1"/>
          <p:nvPr/>
        </p:nvSpPr>
        <p:spPr>
          <a:xfrm>
            <a:off x="237150" y="225375"/>
            <a:ext cx="86697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29490"/>
                </a:solidFill>
              </a:rPr>
              <a:t>MEET OUR TEAM</a:t>
            </a:r>
            <a:endParaRPr b="1" sz="2500">
              <a:solidFill>
                <a:srgbClr val="929490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 b="44219" l="42653" r="35373" t="42633"/>
          <a:stretch/>
        </p:blipFill>
        <p:spPr>
          <a:xfrm>
            <a:off x="200555" y="3152869"/>
            <a:ext cx="1276800" cy="1240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5">
            <a:alphaModFix/>
          </a:blip>
          <a:srcRect b="55669" l="31165" r="34683" t="21671"/>
          <a:stretch/>
        </p:blipFill>
        <p:spPr>
          <a:xfrm>
            <a:off x="3928303" y="3031958"/>
            <a:ext cx="1401600" cy="1404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9230" y="3067972"/>
            <a:ext cx="1344600" cy="1511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7">
            <a:alphaModFix/>
          </a:blip>
          <a:srcRect b="29874" l="12227" r="42754" t="25112"/>
          <a:stretch/>
        </p:blipFill>
        <p:spPr>
          <a:xfrm>
            <a:off x="1021197" y="1068509"/>
            <a:ext cx="1401600" cy="1404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7899" y="937575"/>
            <a:ext cx="1344600" cy="1404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9">
            <a:alphaModFix/>
          </a:blip>
          <a:srcRect b="20652" l="7808" r="0" t="-3263"/>
          <a:stretch/>
        </p:blipFill>
        <p:spPr>
          <a:xfrm>
            <a:off x="6852825" y="867975"/>
            <a:ext cx="1469100" cy="1544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10">
            <a:alphaModFix/>
          </a:blip>
          <a:srcRect b="37982" l="26919" r="17917" t="34704"/>
          <a:stretch/>
        </p:blipFill>
        <p:spPr>
          <a:xfrm>
            <a:off x="2049925" y="3070675"/>
            <a:ext cx="1344600" cy="1404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11">
            <a:alphaModFix/>
          </a:blip>
          <a:srcRect b="18982" l="0" r="3521" t="0"/>
          <a:stretch/>
        </p:blipFill>
        <p:spPr>
          <a:xfrm>
            <a:off x="2765450" y="986363"/>
            <a:ext cx="1469100" cy="1479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AF8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688" y="152400"/>
            <a:ext cx="72386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65325" y="1527550"/>
            <a:ext cx="3673800" cy="14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40"/>
              <a:t>Framework for 7 days</a:t>
            </a:r>
            <a:endParaRPr b="1" sz="3540"/>
          </a:p>
        </p:txBody>
      </p:sp>
      <p:sp>
        <p:nvSpPr>
          <p:cNvPr id="89" name="Google Shape;89;p16"/>
          <p:cNvSpPr txBox="1"/>
          <p:nvPr>
            <p:ph idx="2" type="body"/>
          </p:nvPr>
        </p:nvSpPr>
        <p:spPr>
          <a:xfrm>
            <a:off x="4689025" y="611975"/>
            <a:ext cx="4119300" cy="41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500"/>
              <a:t>Daily Discussions</a:t>
            </a:r>
            <a:r>
              <a:rPr lang="en" sz="1500"/>
              <a:t>: Engage in daily discussions covering diverse topics and technologies.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0956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 sz="1500"/>
              <a:t>Interactive Brainstorming</a:t>
            </a:r>
            <a:r>
              <a:rPr lang="en" sz="1500"/>
              <a:t>: Take regular sessions with SME for collaborative problem solving.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0956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 sz="1500"/>
              <a:t>Project Planning</a:t>
            </a:r>
            <a:r>
              <a:rPr lang="en" sz="1500"/>
              <a:t>: Ensure alignment with project goals and milestones.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"/>
          </a:p>
          <a:p>
            <a:pPr indent="-30956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 sz="1500"/>
              <a:t>Hands-on Application</a:t>
            </a:r>
            <a:r>
              <a:rPr lang="en" sz="1500"/>
              <a:t>: Encourage practical exercises for skill development.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0956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 sz="1500"/>
              <a:t>Progress Assessments</a:t>
            </a:r>
            <a:r>
              <a:rPr lang="en" sz="1500"/>
              <a:t>: Regularly assess and Adapt the plan based on feedback and challenges.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57925" y="302150"/>
            <a:ext cx="83184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40">
                <a:solidFill>
                  <a:schemeClr val="dk2"/>
                </a:solidFill>
              </a:rPr>
              <a:t>7 Days</a:t>
            </a:r>
            <a:r>
              <a:rPr b="1" lang="en" sz="2540">
                <a:solidFill>
                  <a:schemeClr val="dk2"/>
                </a:solidFill>
              </a:rPr>
              <a:t> of Training</a:t>
            </a:r>
            <a:endParaRPr b="1" sz="2540">
              <a:solidFill>
                <a:schemeClr val="dk2"/>
              </a:solidFill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825" y="1118500"/>
            <a:ext cx="4512359" cy="38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8229474" y="451477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5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234025" y="639600"/>
            <a:ext cx="314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Stakeholders</a:t>
            </a:r>
            <a:endParaRPr b="1" sz="24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9150" y="639600"/>
            <a:ext cx="5340900" cy="4200000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03" name="Google Shape;103;p18"/>
          <p:cNvSpPr/>
          <p:nvPr/>
        </p:nvSpPr>
        <p:spPr>
          <a:xfrm>
            <a:off x="425500" y="1491500"/>
            <a:ext cx="2751900" cy="23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500"/>
              <a:buFont typeface="Poppins"/>
              <a:buAutoNum type="arabicPeriod"/>
            </a:pPr>
            <a:r>
              <a:rPr b="1" lang="en" sz="15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Sponsors</a:t>
            </a:r>
            <a:endParaRPr b="1" sz="15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Poppins"/>
              <a:ea typeface="Poppins"/>
              <a:cs typeface="Poppins"/>
              <a:sym typeface="Poppins"/>
            </a:endParaRPr>
          </a:p>
          <a:p>
            <a:pPr indent="-228600" lvl="1" marL="596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b="1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Flip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kart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Poppins"/>
              <a:buAutoNum type="arabicPeriod"/>
            </a:pPr>
            <a:r>
              <a:rPr b="1" lang="en" sz="14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SME’s</a:t>
            </a:r>
            <a:endParaRPr b="1" sz="14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latin typeface="Poppins"/>
              <a:ea typeface="Poppins"/>
              <a:cs typeface="Poppins"/>
              <a:sym typeface="Poppins"/>
            </a:endParaRPr>
          </a:p>
          <a:p>
            <a:pPr indent="-228600" lvl="0" marL="628650" marR="0" rtl="0" algn="l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Amit Balyan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Poppins"/>
              <a:buAutoNum type="arabicPeriod" startAt="3"/>
            </a:pPr>
            <a:r>
              <a:rPr b="1" lang="en" sz="14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Trainers</a:t>
            </a:r>
            <a:endParaRPr b="1" sz="14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  <a:p>
            <a:pPr indent="-228600" lvl="0" marL="628650" marR="0" rtl="0" algn="l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Sharath Ramesha</a:t>
            </a:r>
            <a:endParaRPr b="1" sz="1100"/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727200" y="1253075"/>
            <a:ext cx="7689600" cy="32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Roboto"/>
              <a:buChar char="❖"/>
            </a:pPr>
            <a:r>
              <a:rPr lang="en" sz="1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Our vision is to </a:t>
            </a:r>
            <a:r>
              <a:rPr lang="en" sz="1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design and implement FlipFit Application, a Gym Management System that seamlessly connects fitness enthusiasts, gym owners, and administrators. </a:t>
            </a:r>
            <a:endParaRPr sz="15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Roboto"/>
              <a:buChar char="❖"/>
            </a:pPr>
            <a:r>
              <a:rPr lang="en" sz="1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It allows individuals to easily discover nearby gym centers, explore available slots, and efficiently book or cancel sessions. </a:t>
            </a:r>
            <a:endParaRPr sz="15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Roboto"/>
              <a:buChar char="❖"/>
            </a:pPr>
            <a:r>
              <a:rPr lang="en" sz="1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For gym owners, a </a:t>
            </a:r>
            <a:r>
              <a:rPr lang="en" sz="1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comprehensive</a:t>
            </a:r>
            <a:r>
              <a:rPr lang="en" sz="1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dashboard is provided, enabling them to register their facilities, manage slots, and gain valuable insights into their business, including viewing bookings. </a:t>
            </a:r>
            <a:endParaRPr sz="15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Roboto"/>
              <a:buChar char="❖"/>
            </a:pPr>
            <a:r>
              <a:rPr lang="en" sz="1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Administrators play a crucial role in allowing efficient approval of gym owner registrations, validation of gym registrations, and overall governance of the FlipFit ecosystem.</a:t>
            </a:r>
            <a:endParaRPr sz="1600"/>
          </a:p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727200" y="327850"/>
            <a:ext cx="76896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29490"/>
                </a:solidFill>
              </a:rPr>
              <a:t>OUR VISION</a:t>
            </a:r>
            <a:endParaRPr b="1" sz="2500">
              <a:solidFill>
                <a:srgbClr val="92949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00" y="715800"/>
            <a:ext cx="8537198" cy="432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303400" y="145800"/>
            <a:ext cx="85371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29490"/>
                </a:solidFill>
              </a:rPr>
              <a:t>OUR JOURNEY</a:t>
            </a:r>
            <a:endParaRPr b="1" sz="2500">
              <a:solidFill>
                <a:srgbClr val="92949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1"/>
          <p:cNvGrpSpPr/>
          <p:nvPr/>
        </p:nvGrpSpPr>
        <p:grpSpPr>
          <a:xfrm>
            <a:off x="196707" y="1251951"/>
            <a:ext cx="3687115" cy="1188319"/>
            <a:chOff x="280525" y="1206458"/>
            <a:chExt cx="3586688" cy="1047900"/>
          </a:xfrm>
        </p:grpSpPr>
        <p:cxnSp>
          <p:nvCxnSpPr>
            <p:cNvPr id="121" name="Google Shape;121;p21"/>
            <p:cNvCxnSpPr/>
            <p:nvPr/>
          </p:nvCxnSpPr>
          <p:spPr>
            <a:xfrm rot="10800000">
              <a:off x="2642013" y="1654113"/>
              <a:ext cx="1225200" cy="0"/>
            </a:xfrm>
            <a:prstGeom prst="straightConnector1">
              <a:avLst/>
            </a:prstGeom>
            <a:noFill/>
            <a:ln cap="flat" cmpd="sng" w="9525">
              <a:solidFill>
                <a:srgbClr val="307BF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22" name="Google Shape;122;p21"/>
            <p:cNvSpPr txBox="1"/>
            <p:nvPr/>
          </p:nvSpPr>
          <p:spPr>
            <a:xfrm>
              <a:off x="280525" y="1206458"/>
              <a:ext cx="2320500" cy="10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Modularity and Interfaces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The codebase is designed with modularity in mind, facilitating easy maintenance, updates, and additions. Well-defined interfaces between components ensure clear communication and collaboration among different parts of the system.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" name="Google Shape;123;p21"/>
          <p:cNvGrpSpPr/>
          <p:nvPr/>
        </p:nvGrpSpPr>
        <p:grpSpPr>
          <a:xfrm>
            <a:off x="196707" y="2926650"/>
            <a:ext cx="3383573" cy="1152257"/>
            <a:chOff x="280524" y="2683265"/>
            <a:chExt cx="3291413" cy="1016100"/>
          </a:xfrm>
        </p:grpSpPr>
        <p:cxnSp>
          <p:nvCxnSpPr>
            <p:cNvPr id="124" name="Google Shape;124;p21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cap="flat" cmpd="sng" w="9525">
              <a:solidFill>
                <a:srgbClr val="0E65F0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25" name="Google Shape;125;p21"/>
            <p:cNvSpPr txBox="1"/>
            <p:nvPr/>
          </p:nvSpPr>
          <p:spPr>
            <a:xfrm>
              <a:off x="280524" y="2683265"/>
              <a:ext cx="2320500" cy="10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Database Management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We employ robust database management practices, utilizing relational databases for structured data about centers and bookings. This ensures data integrity, consistency, and reliability.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" name="Google Shape;126;p21"/>
          <p:cNvGrpSpPr/>
          <p:nvPr/>
        </p:nvGrpSpPr>
        <p:grpSpPr>
          <a:xfrm>
            <a:off x="4625686" y="3841202"/>
            <a:ext cx="4279355" cy="1302286"/>
            <a:chOff x="4657738" y="3391691"/>
            <a:chExt cx="4162797" cy="1148400"/>
          </a:xfrm>
        </p:grpSpPr>
        <p:cxnSp>
          <p:nvCxnSpPr>
            <p:cNvPr id="127" name="Google Shape;127;p21"/>
            <p:cNvCxnSpPr/>
            <p:nvPr/>
          </p:nvCxnSpPr>
          <p:spPr>
            <a:xfrm>
              <a:off x="4657738" y="3854000"/>
              <a:ext cx="1838700" cy="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28" name="Google Shape;128;p21"/>
            <p:cNvSpPr txBox="1"/>
            <p:nvPr/>
          </p:nvSpPr>
          <p:spPr>
            <a:xfrm>
              <a:off x="6523435" y="3391691"/>
              <a:ext cx="2297100" cy="114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Version Control and Git Workflow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We followed git for branches, pull requests, and code reviews. This ensured collaboration, traceability, and a systematic approach to development.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9" name="Google Shape;129;p21"/>
          <p:cNvGrpSpPr/>
          <p:nvPr/>
        </p:nvGrpSpPr>
        <p:grpSpPr>
          <a:xfrm>
            <a:off x="5264041" y="946371"/>
            <a:ext cx="3711797" cy="1152257"/>
            <a:chOff x="5209838" y="936987"/>
            <a:chExt cx="3610697" cy="1016100"/>
          </a:xfrm>
        </p:grpSpPr>
        <p:sp>
          <p:nvSpPr>
            <p:cNvPr id="130" name="Google Shape;130;p21"/>
            <p:cNvSpPr txBox="1"/>
            <p:nvPr/>
          </p:nvSpPr>
          <p:spPr>
            <a:xfrm>
              <a:off x="6523435" y="936987"/>
              <a:ext cx="2297100" cy="10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Code Refactoring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We have regularly reviewed and refactored code to improve its structure, readability, and maintainability.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31" name="Google Shape;131;p21"/>
            <p:cNvCxnSpPr/>
            <p:nvPr/>
          </p:nvCxnSpPr>
          <p:spPr>
            <a:xfrm>
              <a:off x="5209838" y="1445033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0944A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32" name="Google Shape;132;p21"/>
          <p:cNvGrpSpPr/>
          <p:nvPr/>
        </p:nvGrpSpPr>
        <p:grpSpPr>
          <a:xfrm>
            <a:off x="5675703" y="2440272"/>
            <a:ext cx="3300134" cy="1236967"/>
            <a:chOff x="5610288" y="2254360"/>
            <a:chExt cx="3210247" cy="1090800"/>
          </a:xfrm>
        </p:grpSpPr>
        <p:cxnSp>
          <p:nvCxnSpPr>
            <p:cNvPr id="133" name="Google Shape;133;p21"/>
            <p:cNvCxnSpPr/>
            <p:nvPr/>
          </p:nvCxnSpPr>
          <p:spPr>
            <a:xfrm>
              <a:off x="5610288" y="2775650"/>
              <a:ext cx="886200" cy="0"/>
            </a:xfrm>
            <a:prstGeom prst="straightConnector1">
              <a:avLst/>
            </a:prstGeom>
            <a:noFill/>
            <a:ln cap="flat" cmpd="sng" w="9525">
              <a:solidFill>
                <a:srgbClr val="0C58D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34" name="Google Shape;134;p21"/>
            <p:cNvSpPr txBox="1"/>
            <p:nvPr/>
          </p:nvSpPr>
          <p:spPr>
            <a:xfrm>
              <a:off x="6523434" y="2254360"/>
              <a:ext cx="2297100" cy="109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Documentation Practices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Comprehensive documentation, architecture diagrams and code comments are done to ensures that knowledge is shared effectively.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5" name="Google Shape;135;p21"/>
          <p:cNvGrpSpPr/>
          <p:nvPr/>
        </p:nvGrpSpPr>
        <p:grpSpPr>
          <a:xfrm>
            <a:off x="2582398" y="626552"/>
            <a:ext cx="4032022" cy="4440715"/>
            <a:chOff x="2610905" y="610653"/>
            <a:chExt cx="3922200" cy="3922200"/>
          </a:xfrm>
        </p:grpSpPr>
        <p:sp>
          <p:nvSpPr>
            <p:cNvPr id="136" name="Google Shape;136;p21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FFDE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F257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9559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45B9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fmla="val 12513247" name="adj1"/>
                <a:gd fmla="val 16867657" name="adj2"/>
                <a:gd fmla="val 20844" name="adj3"/>
              </a:avLst>
            </a:prstGeom>
            <a:solidFill>
              <a:srgbClr val="027C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1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353535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b="1" sz="16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" name="Google Shape;152;p21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353535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sz="16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21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353535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sz="16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" name="Google Shape;154;p21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353535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sz="16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21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353535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sz="16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6" name="Google Shape;156;p21"/>
          <p:cNvSpPr txBox="1"/>
          <p:nvPr>
            <p:ph type="title"/>
          </p:nvPr>
        </p:nvSpPr>
        <p:spPr>
          <a:xfrm>
            <a:off x="424000" y="77575"/>
            <a:ext cx="52077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6"/>
              <a:t>Engineering Practices</a:t>
            </a:r>
            <a:endParaRPr sz="408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